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396" r:id="rId3"/>
    <p:sldId id="380" r:id="rId4"/>
    <p:sldId id="404" r:id="rId5"/>
    <p:sldId id="294" r:id="rId6"/>
    <p:sldId id="399" r:id="rId7"/>
    <p:sldId id="361" r:id="rId8"/>
    <p:sldId id="376" r:id="rId9"/>
    <p:sldId id="410" r:id="rId10"/>
    <p:sldId id="411" r:id="rId11"/>
    <p:sldId id="412" r:id="rId12"/>
    <p:sldId id="365" r:id="rId13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006600"/>
    <a:srgbClr val="CC0099"/>
    <a:srgbClr val="FF3399"/>
    <a:srgbClr val="FF99CC"/>
    <a:srgbClr val="00CC66"/>
    <a:srgbClr val="66FFCC"/>
    <a:srgbClr val="CC66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56" autoAdjust="0"/>
    <p:restoredTop sz="97711" autoAdjust="0"/>
  </p:normalViewPr>
  <p:slideViewPr>
    <p:cSldViewPr>
      <p:cViewPr varScale="1">
        <p:scale>
          <a:sx n="70" d="100"/>
          <a:sy n="70" d="100"/>
        </p:scale>
        <p:origin x="-1578" y="-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7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7B4249A0-F225-4BCF-A9D7-A661D36326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7805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9" y="4714875"/>
            <a:ext cx="543718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DF792CDF-CBEA-45BA-96A2-22A10E3B037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0009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1506DF-C629-4ECD-8C79-CD92669BD74C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1240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4"/>
          <p:cNvSpPr txBox="1"/>
          <p:nvPr userDrawn="1"/>
        </p:nvSpPr>
        <p:spPr>
          <a:xfrm>
            <a:off x="177800" y="6283325"/>
            <a:ext cx="4238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smtClean="0">
                <a:solidFill>
                  <a:srgbClr val="000000"/>
                </a:solidFill>
              </a:rPr>
              <a:pPr algn="r"/>
              <a:t>‹N›</a:t>
            </a:fld>
            <a:endParaRPr lang="it-IT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53778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228789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3685428"/>
      </p:ext>
    </p:extLst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</p:spTree>
    <p:extLst>
      <p:ext uri="{BB962C8B-B14F-4D97-AF65-F5344CB8AC3E}">
        <p14:creationId xmlns:p14="http://schemas.microsoft.com/office/powerpoint/2010/main" val="325062323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067287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7514221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8728348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2752570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763865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1383079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9501130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5321232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177800" y="6283325"/>
            <a:ext cx="4238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smtClean="0">
                <a:solidFill>
                  <a:srgbClr val="000000"/>
                </a:solidFill>
              </a:rPr>
              <a:pPr algn="r"/>
              <a:t>‹N›</a:t>
            </a:fld>
            <a:endParaRPr lang="it-IT" sz="10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331913" y="1687160"/>
            <a:ext cx="6405562" cy="1542455"/>
          </a:xfr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PRESENTAZIONE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DATI MAGGIO 2016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OSSERVATORIO STAMPA - FCP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876925"/>
            <a:ext cx="4959350" cy="6477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</a:pPr>
            <a:endParaRPr lang="it-IT" altLang="it-IT" sz="1800" smtClean="0"/>
          </a:p>
          <a:p>
            <a:pPr eaLnBrk="1" hangingPunct="1"/>
            <a:endParaRPr lang="it-IT" altLang="it-IT" sz="1800" smtClean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6571280" y="607040"/>
            <a:ext cx="1584325" cy="86360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979613" y="6092825"/>
            <a:ext cx="4959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it-IT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Milano, 29 giugno 2016</a:t>
            </a: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188913"/>
            <a:ext cx="8229600" cy="52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rgbClr val="A19DFB"/>
                </a:solidFill>
              </a:rPr>
              <a:t/>
            </a:r>
            <a:br>
              <a:rPr lang="it-IT" altLang="it-IT" smtClean="0">
                <a:solidFill>
                  <a:srgbClr val="A19DFB"/>
                </a:solidFill>
              </a:rPr>
            </a:br>
            <a:endParaRPr lang="it-IT" altLang="it-IT" smtClean="0">
              <a:solidFill>
                <a:srgbClr val="A19DFB"/>
              </a:solidFill>
            </a:endParaRPr>
          </a:p>
        </p:txBody>
      </p:sp>
      <p:sp>
        <p:nvSpPr>
          <p:cNvPr id="15363" name="Rectangle 68"/>
          <p:cNvSpPr>
            <a:spLocks noChangeArrowheads="1"/>
          </p:cNvSpPr>
          <p:nvPr/>
        </p:nvSpPr>
        <p:spPr bwMode="auto">
          <a:xfrm>
            <a:off x="250825" y="188913"/>
            <a:ext cx="85693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18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Periodo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Gennaio 2015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– Maggio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it-IT" sz="1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</a:t>
            </a:r>
            <a:r>
              <a:rPr lang="it-IT" sz="1800" i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FATTURATI </a:t>
            </a:r>
            <a:r>
              <a:rPr 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(per 1.000) E SPAZI</a:t>
            </a:r>
            <a: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800" i="1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468" name="Group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09305"/>
              </p:ext>
            </p:extLst>
          </p:nvPr>
        </p:nvGraphicFramePr>
        <p:xfrm>
          <a:off x="251618" y="976982"/>
          <a:ext cx="8640764" cy="4936025"/>
        </p:xfrm>
        <a:graphic>
          <a:graphicData uri="http://schemas.openxmlformats.org/drawingml/2006/table">
            <a:tbl>
              <a:tblPr/>
              <a:tblGrid>
                <a:gridCol w="2732135"/>
                <a:gridCol w="1009480"/>
                <a:gridCol w="1009480"/>
                <a:gridCol w="1009480"/>
                <a:gridCol w="1009480"/>
                <a:gridCol w="910119"/>
                <a:gridCol w="960590"/>
              </a:tblGrid>
              <a:tr h="81626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Netto (</a:t>
                      </a:r>
                      <a:r>
                        <a:rPr kumimoji="0" lang="it-IT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tabellare+speciale</a:t>
                      </a: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Tabellare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U - Arredamento professionale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5.564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1.452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V - Professionali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4.403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-19,9%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O - Economia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3.818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7,46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7,52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G - Benessere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2.901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1.768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T2 - Altri Arredamento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2.407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1.046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9,1%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M 1 - Altri Maschili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699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-4,3%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R - Turismo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1.376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-44,2%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723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1,47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2033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rgbClr val="A19DFB"/>
                </a:solidFill>
              </a:rPr>
              <a:t/>
            </a:r>
            <a:br>
              <a:rPr lang="it-IT" altLang="it-IT" smtClean="0">
                <a:solidFill>
                  <a:srgbClr val="A19DFB"/>
                </a:solidFill>
              </a:rPr>
            </a:br>
            <a:endParaRPr lang="it-IT" altLang="it-IT" smtClean="0">
              <a:solidFill>
                <a:srgbClr val="A19DFB"/>
              </a:solidFill>
            </a:endParaRPr>
          </a:p>
        </p:txBody>
      </p:sp>
      <p:sp>
        <p:nvSpPr>
          <p:cNvPr id="6" name="Rectangle 68"/>
          <p:cNvSpPr>
            <a:spLocks noChangeArrowheads="1"/>
          </p:cNvSpPr>
          <p:nvPr/>
        </p:nvSpPr>
        <p:spPr bwMode="auto">
          <a:xfrm>
            <a:off x="250825" y="188913"/>
            <a:ext cx="85693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18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Periodo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Gennaio 2015 –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Maggio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it-IT" sz="1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- </a:t>
            </a:r>
            <a:r>
              <a:rPr lang="it-IT" sz="1800" i="1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FATTURATI </a:t>
            </a:r>
            <a:r>
              <a:rPr 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(per 1.000) E SPAZI</a:t>
            </a:r>
            <a: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1800" i="1" dirty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800" i="1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oup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855611"/>
              </p:ext>
            </p:extLst>
          </p:nvPr>
        </p:nvGraphicFramePr>
        <p:xfrm>
          <a:off x="251966" y="976982"/>
          <a:ext cx="8640069" cy="4425863"/>
        </p:xfrm>
        <a:graphic>
          <a:graphicData uri="http://schemas.openxmlformats.org/drawingml/2006/table">
            <a:tbl>
              <a:tblPr/>
              <a:tblGrid>
                <a:gridCol w="2731440"/>
                <a:gridCol w="1009480"/>
                <a:gridCol w="1009480"/>
                <a:gridCol w="1009480"/>
                <a:gridCol w="1009480"/>
                <a:gridCol w="910119"/>
                <a:gridCol w="960590"/>
              </a:tblGrid>
              <a:tr h="81626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Netto (</a:t>
                      </a:r>
                      <a:r>
                        <a:rPr kumimoji="0" lang="it-IT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tabellare+speciale</a:t>
                      </a: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Tabellare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48" marR="91448"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E - Cucina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1.115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-24,6%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Y - Varie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999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899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0,89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X - Natura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688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I - Guide e altri Familiari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6,6%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0,55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0,53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B - Altri Femminili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0,50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0,48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16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S - Bambini e ragazzi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1,26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87380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77240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8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</a:p>
          <a:p>
            <a:pPr algn="ctr" eaLnBrk="1" hangingPunct="1">
              <a:buFontTx/>
              <a:buNone/>
            </a:pPr>
            <a:r>
              <a:rPr lang="it-IT" altLang="it-IT" sz="28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</a:p>
        </p:txBody>
      </p:sp>
      <p:pic>
        <p:nvPicPr>
          <p:cNvPr id="23245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6443663" y="657225"/>
            <a:ext cx="1668462" cy="1250950"/>
          </a:xfrm>
          <a:noFill/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215900" y="333375"/>
            <a:ext cx="84963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QUOTIDIANE NUOVE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– Maggio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5106" y="2997200"/>
            <a:ext cx="84978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QUOTIDIANE CHIUSE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– Maggio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77" name="Straight Connector 6"/>
          <p:cNvCxnSpPr>
            <a:cxnSpLocks noChangeShapeType="1"/>
          </p:cNvCxnSpPr>
          <p:nvPr/>
        </p:nvCxnSpPr>
        <p:spPr bwMode="auto">
          <a:xfrm>
            <a:off x="611188" y="3213100"/>
            <a:ext cx="7345362" cy="1444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1188" y="4091477"/>
            <a:ext cx="7993062" cy="171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Corriere Mercantile (Agosto 2015)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Gazzetta del Lunedì (Agosto 2015)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defRPr/>
            </a:pPr>
            <a:endParaRPr lang="it-IT" sz="18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11560" y="1340769"/>
            <a:ext cx="799306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Nessuna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FontTx/>
              <a:buChar char="•"/>
              <a:defRPr/>
            </a:pPr>
            <a:endParaRPr lang="it-IT" sz="18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18" name="Text Box 66"/>
          <p:cNvSpPr txBox="1">
            <a:spLocks noChangeArrowheads="1"/>
          </p:cNvSpPr>
          <p:nvPr/>
        </p:nvSpPr>
        <p:spPr bwMode="auto">
          <a:xfrm>
            <a:off x="0" y="21054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QUOTIDIANI -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e Spazi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657013"/>
              </p:ext>
            </p:extLst>
          </p:nvPr>
        </p:nvGraphicFramePr>
        <p:xfrm>
          <a:off x="1259633" y="1477840"/>
          <a:ext cx="6624734" cy="3763936"/>
        </p:xfrm>
        <a:graphic>
          <a:graphicData uri="http://schemas.openxmlformats.org/drawingml/2006/table">
            <a:tbl>
              <a:tblPr/>
              <a:tblGrid>
                <a:gridCol w="1187453"/>
                <a:gridCol w="936086"/>
                <a:gridCol w="1044812"/>
                <a:gridCol w="831490"/>
                <a:gridCol w="874965"/>
                <a:gridCol w="874965"/>
                <a:gridCol w="874963"/>
              </a:tblGrid>
              <a:tr h="792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it-IT" sz="15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5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2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Quotidiani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44.887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48.483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63.187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59.300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59.490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275.347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-4,8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2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Quotidiani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28.392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30.405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36.042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37.971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38.318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171.128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4,3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 panose="020B0604020202020204" pitchFamily="34" charset="0"/>
                        </a:rPr>
                        <a:t>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Text Box 3"/>
          <p:cNvSpPr txBox="1">
            <a:spLocks noChangeArrowheads="1"/>
          </p:cNvSpPr>
          <p:nvPr/>
        </p:nvSpPr>
        <p:spPr bwMode="auto">
          <a:xfrm>
            <a:off x="0" y="18202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QUOTIDIANI–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e Spazi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037800"/>
              </p:ext>
            </p:extLst>
          </p:nvPr>
        </p:nvGraphicFramePr>
        <p:xfrm>
          <a:off x="395536" y="454660"/>
          <a:ext cx="8352929" cy="6122078"/>
        </p:xfrm>
        <a:graphic>
          <a:graphicData uri="http://schemas.openxmlformats.org/drawingml/2006/table">
            <a:tbl>
              <a:tblPr/>
              <a:tblGrid>
                <a:gridCol w="2031854"/>
                <a:gridCol w="1137840"/>
                <a:gridCol w="1001299"/>
                <a:gridCol w="1077308"/>
                <a:gridCol w="1034876"/>
                <a:gridCol w="1034876"/>
                <a:gridCol w="1034876"/>
              </a:tblGrid>
              <a:tr h="462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3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it-IT" sz="13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lang="it-IT" sz="13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2016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1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Com.Nazionale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16.810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18.497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29.340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26.138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26.873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117.659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1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-9,0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-12,8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-4,1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6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Com.Nazionale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4.889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5.093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7.506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9.142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7.732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34.362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1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36,3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49,5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15,2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20,1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6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Com.Locale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13.841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15.036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17.745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17.719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18.690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83.030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1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-2,7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1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          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Com.Locale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20.896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22.706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25.780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25.545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27.835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122.761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1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6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Fatturato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Servizio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9.248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10.167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11.168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10.854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9.303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50.741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1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-7,3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6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Spazi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Servizio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1.687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1.697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1.768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1.787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8.891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18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54" marR="91454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15,4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 panose="020B0604020202020204" pitchFamily="34" charset="0"/>
                        </a:rPr>
                        <a:t>7,1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352" y="1340768"/>
            <a:ext cx="8928991" cy="2016224"/>
          </a:xfrm>
        </p:spPr>
        <p:txBody>
          <a:bodyPr/>
          <a:lstStyle/>
          <a:p>
            <a:pPr marL="360000" indent="-324000" eaLnBrk="1" hangingPunct="1">
              <a:lnSpc>
                <a:spcPct val="150000"/>
              </a:lnSpc>
              <a:spcBef>
                <a:spcPts val="600"/>
              </a:spcBef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MC #LIKES (</a:t>
            </a:r>
            <a:r>
              <a:rPr lang="it-IT" altLang="it-IT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Ott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2015)				gruppo Femminili Moda (D)</a:t>
            </a:r>
          </a:p>
          <a:p>
            <a:pPr marL="360000" indent="-324000" eaLnBrk="1" hangingPunct="1">
              <a:lnSpc>
                <a:spcPct val="150000"/>
              </a:lnSpc>
              <a:spcBef>
                <a:spcPts val="600"/>
              </a:spcBef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Nuovo TV (Set. 2015)				gruppo Familiari (H)</a:t>
            </a:r>
          </a:p>
          <a:p>
            <a:pPr marL="360000" indent="-324000" eaLnBrk="1" hangingPunct="1">
              <a:lnSpc>
                <a:spcPct val="150000"/>
              </a:lnSpc>
              <a:spcBef>
                <a:spcPts val="600"/>
              </a:spcBef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Quarto grado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Mag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2015)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gruppo Altri femminili (B)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" indent="0" eaLnBrk="1" hangingPunct="1">
              <a:lnSpc>
                <a:spcPct val="150000"/>
              </a:lnSpc>
              <a:spcBef>
                <a:spcPts val="600"/>
              </a:spcBef>
              <a:buNone/>
            </a:pP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it-IT" altLang="it-IT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0" y="292431"/>
            <a:ext cx="914399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PERIODICHE NUOVE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– Maggio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52579" y="3645024"/>
            <a:ext cx="81375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TESTATE PERIODICHE CHIUSE nel periodo </a:t>
            </a:r>
          </a:p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Gennaio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Maggio 2016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6440" y="4722822"/>
            <a:ext cx="878567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Elle a Tavola (</a:t>
            </a:r>
            <a:r>
              <a:rPr lang="it-IT" sz="1800" b="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Dic</a:t>
            </a: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. 2015)		gruppo Cucina (E)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  <a:defRPr/>
            </a:pP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Grazia Casa (Set. 2015)</a:t>
            </a:r>
            <a:r>
              <a:rPr lang="it-IT" sz="1800" b="0" kern="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it-IT" sz="1800" b="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gruppo Arredamento Design (T1)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it-IT" sz="1800" b="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349992"/>
              </p:ext>
            </p:extLst>
          </p:nvPr>
        </p:nvGraphicFramePr>
        <p:xfrm>
          <a:off x="1151620" y="1066098"/>
          <a:ext cx="6840761" cy="5168550"/>
        </p:xfrm>
        <a:graphic>
          <a:graphicData uri="http://schemas.openxmlformats.org/drawingml/2006/table">
            <a:tbl>
              <a:tblPr/>
              <a:tblGrid>
                <a:gridCol w="1357001"/>
                <a:gridCol w="875247"/>
                <a:gridCol w="918647"/>
                <a:gridCol w="894513"/>
                <a:gridCol w="894513"/>
                <a:gridCol w="894513"/>
                <a:gridCol w="1006327"/>
              </a:tblGrid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45716" marR="45716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lang="it-IT" sz="14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it-IT" sz="14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400" b="0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7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12.559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25.411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44.151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42.534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32.528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157.183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5.242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14.598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24.400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19.409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17.997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81.647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5.327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10.482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18.034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22.384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13.409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69.635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33" marR="91433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1.990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1.717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1.122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5.901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29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-37,3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0" y="260648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PERIODICI -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Totale (per 1.000)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65" name="Text Box 87"/>
          <p:cNvSpPr txBox="1">
            <a:spLocks noChangeArrowheads="1"/>
          </p:cNvSpPr>
          <p:nvPr/>
        </p:nvSpPr>
        <p:spPr bwMode="auto">
          <a:xfrm>
            <a:off x="1676400" y="3124200"/>
            <a:ext cx="838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 b="0">
              <a:latin typeface="Arial" charset="0"/>
            </a:endParaRPr>
          </a:p>
        </p:txBody>
      </p:sp>
      <p:sp>
        <p:nvSpPr>
          <p:cNvPr id="11367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-2738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  PERIODICI -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 Spazio Tabellare 2016</a:t>
            </a:r>
            <a:endParaRPr lang="it-IT" altLang="it-IT" sz="1800" dirty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17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9318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9319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graphicFrame>
        <p:nvGraphicFramePr>
          <p:cNvPr id="8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657645"/>
              </p:ext>
            </p:extLst>
          </p:nvPr>
        </p:nvGraphicFramePr>
        <p:xfrm>
          <a:off x="683568" y="476672"/>
          <a:ext cx="7776865" cy="6205838"/>
        </p:xfrm>
        <a:graphic>
          <a:graphicData uri="http://schemas.openxmlformats.org/drawingml/2006/table">
            <a:tbl>
              <a:tblPr/>
              <a:tblGrid>
                <a:gridCol w="2253935"/>
                <a:gridCol w="861799"/>
                <a:gridCol w="861799"/>
                <a:gridCol w="905282"/>
                <a:gridCol w="905282"/>
                <a:gridCol w="905282"/>
                <a:gridCol w="1083486"/>
              </a:tblGrid>
              <a:tr h="230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45708" marR="45708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it-IT" sz="12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lang="it-IT" sz="12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2016</a:t>
                      </a:r>
                      <a:endParaRPr lang="it-IT" sz="1200" b="0" i="0" u="none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Fatturato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11.113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23.048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41.002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38.271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29.959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143.392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76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-12,8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effectLst/>
                          <a:latin typeface="Arial" panose="020B0604020202020204" pitchFamily="34" charset="0"/>
                        </a:rPr>
                        <a:t>-2,9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3.816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5.759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9.579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10.262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9.187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38.604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6,2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3,1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Fatt.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4.838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13.559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22.605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18.345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16.810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76.158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-3,2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Spazio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1.992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3.435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5.444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5.363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5.355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21.590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7,9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Fatt.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4.489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9.157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16.772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19.190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12.077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61.684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Spazio Tabellare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1.276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2.117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3.565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4.552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3.385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14.896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-7,8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Fatt. 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1.785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1.625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736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1.072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5.550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-8,7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-26,1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-40,9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-27,3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Spazio Tabellare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206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570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347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2.118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600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15" marR="91415" marT="45704" marB="4570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-20,2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-32,0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 panose="020B0604020202020204" pitchFamily="34" charset="0"/>
                        </a:rPr>
                        <a:t>-22,8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08922"/>
              </p:ext>
            </p:extLst>
          </p:nvPr>
        </p:nvGraphicFramePr>
        <p:xfrm>
          <a:off x="1187624" y="980728"/>
          <a:ext cx="6696745" cy="5214270"/>
        </p:xfrm>
        <a:graphic>
          <a:graphicData uri="http://schemas.openxmlformats.org/drawingml/2006/table">
            <a:tbl>
              <a:tblPr/>
              <a:tblGrid>
                <a:gridCol w="1152128"/>
                <a:gridCol w="1005634"/>
                <a:gridCol w="938582"/>
                <a:gridCol w="811038"/>
                <a:gridCol w="836809"/>
                <a:gridCol w="944441"/>
                <a:gridCol w="1008113"/>
              </a:tblGrid>
              <a:tr h="5896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Testate</a:t>
                      </a:r>
                    </a:p>
                  </a:txBody>
                  <a:tcPr marL="45708" marR="45708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i="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lang="it-IT" sz="1500" b="0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2016</a:t>
                      </a:r>
                    </a:p>
                  </a:txBody>
                  <a:tcPr marL="90014" marR="90014" marT="46807" marB="468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1.447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2.364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3.149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4.263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2.569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13.791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-20,0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-7,0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09E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Settimanali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404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1.039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1.795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1.065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1.187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5.489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-24,4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-5,5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17,7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-45,7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-17,6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Mensili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838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1.325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1.262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3.193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1.332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</a:rPr>
                        <a:t>7.951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-26,7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>
                          <a:effectLst/>
                          <a:latin typeface="Arial" panose="020B0604020202020204" pitchFamily="34" charset="0"/>
                        </a:rPr>
                        <a:t>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Periodicità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Delta % su anno precedente</a:t>
                      </a:r>
                    </a:p>
                  </a:txBody>
                  <a:tcPr marL="91415" marR="91415"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204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none" strike="noStrike">
                          <a:solidFill>
                            <a:srgbClr val="CC0099"/>
                          </a:solidFill>
                          <a:effectLst/>
                          <a:latin typeface="Arial" panose="020B0604020202020204" pitchFamily="34" charset="0"/>
                        </a:rPr>
                        <a:t>351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1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55,8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N/A</a:t>
                      </a:r>
                      <a:endParaRPr lang="it-IT" sz="15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-18,6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-94,3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-71,0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1" i="0" u="sng" strike="noStrike" dirty="0">
                          <a:effectLst/>
                          <a:latin typeface="Arial" panose="020B0604020202020204" pitchFamily="34" charset="0"/>
                        </a:rPr>
                        <a:t>-29,8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191824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PERIODICI - </a:t>
            </a: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(per 1.000) Speciale </a:t>
            </a:r>
            <a:r>
              <a:rPr lang="it-IT" alt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it-IT" altLang="it-IT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41" name="Text Box 87"/>
          <p:cNvSpPr txBox="1">
            <a:spLocks noChangeArrowheads="1"/>
          </p:cNvSpPr>
          <p:nvPr/>
        </p:nvSpPr>
        <p:spPr bwMode="auto">
          <a:xfrm>
            <a:off x="1676400" y="3124200"/>
            <a:ext cx="838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 b="0">
              <a:latin typeface="Arial" charset="0"/>
            </a:endParaRPr>
          </a:p>
        </p:txBody>
      </p:sp>
      <p:sp>
        <p:nvSpPr>
          <p:cNvPr id="10342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0343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0344" name="Rectangle 90"/>
          <p:cNvSpPr>
            <a:spLocks noChangeArrowheads="1"/>
          </p:cNvSpPr>
          <p:nvPr/>
        </p:nvSpPr>
        <p:spPr bwMode="auto">
          <a:xfrm>
            <a:off x="385127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533" name="Rectangle 6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79388" y="17807"/>
            <a:ext cx="8785225" cy="98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150000"/>
              </a:lnSpc>
            </a:pPr>
            <a: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Testate divise per Gruppi</a:t>
            </a:r>
            <a:b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Periodo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Gennaio 2015 – Maggio 2016 </a:t>
            </a:r>
            <a:r>
              <a:rPr lang="it-IT" altLang="it-I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it-IT" altLang="it-IT" sz="1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FATTURATI (per 1.000) E SPAZI</a:t>
            </a:r>
            <a:r>
              <a:rPr lang="it-IT" altLang="it-IT" sz="1800" dirty="0" smtClean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altLang="it-IT" sz="1800" dirty="0" smtClean="0">
                <a:solidFill>
                  <a:srgbClr val="A19DF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altLang="it-IT" sz="1800" dirty="0" smtClean="0">
              <a:solidFill>
                <a:srgbClr val="A19DF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430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01206"/>
              </p:ext>
            </p:extLst>
          </p:nvPr>
        </p:nvGraphicFramePr>
        <p:xfrm>
          <a:off x="234157" y="1076325"/>
          <a:ext cx="8675687" cy="4936021"/>
        </p:xfrm>
        <a:graphic>
          <a:graphicData uri="http://schemas.openxmlformats.org/drawingml/2006/table">
            <a:tbl>
              <a:tblPr/>
              <a:tblGrid>
                <a:gridCol w="2846742"/>
                <a:gridCol w="995101"/>
                <a:gridCol w="995101"/>
                <a:gridCol w="995101"/>
                <a:gridCol w="995101"/>
                <a:gridCol w="899334"/>
                <a:gridCol w="949207"/>
              </a:tblGrid>
              <a:tr h="78600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Netto (</a:t>
                      </a:r>
                      <a:r>
                        <a:rPr kumimoji="0" lang="it-IT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tabellare+speciale</a:t>
                      </a: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Spazi Tabellare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Prezzi Medi Tab.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60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∆% sul 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91437" marR="91437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A - Femminili attualità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58.561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12.371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5,3%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D - Femminili moda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31.125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4.497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6,33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6,18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38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M - Maschili stili di vita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10.462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2.239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H - Familiari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8.278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4.726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22,7%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1,63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T1 - Arredamento design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8.203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P - Automotive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7.841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1.374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11,2%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0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L - Maschili attualità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6.813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-22,2%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1.307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-18,7%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>
                          <a:effectLst/>
                          <a:latin typeface="Arial" panose="020B0604020202020204" pitchFamily="34" charset="0"/>
                        </a:rPr>
                        <a:t>4,22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b="0" i="0" u="none" strike="noStrike" dirty="0">
                          <a:effectLst/>
                          <a:latin typeface="Arial" panose="020B0604020202020204" pitchFamily="34" charset="0"/>
                        </a:rPr>
                        <a:t>3,82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68935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16104</TotalTime>
  <Words>1123</Words>
  <Application>Microsoft Office PowerPoint</Application>
  <PresentationFormat>Presentazione su schermo (4:3)</PresentationFormat>
  <Paragraphs>597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1_Default Design</vt:lpstr>
      <vt:lpstr> PRESENTAZIONE  DATI MAGGIO 2016  OSSERVATORIO STAMPA - FCP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Testate divise per Gruppi Periodo Gennaio 2015 – Maggio 2016 - FATTURATI (per 1.000) E SPAZI </vt:lpstr>
      <vt:lpstr> </vt:lpstr>
      <vt:lpstr> </vt:lpstr>
      <vt:lpstr>Presentazione standard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Selvaggi Laura</cp:lastModifiedBy>
  <cp:revision>1542</cp:revision>
  <cp:lastPrinted>2016-06-27T15:52:22Z</cp:lastPrinted>
  <dcterms:created xsi:type="dcterms:W3CDTF">2006-03-29T09:09:15Z</dcterms:created>
  <dcterms:modified xsi:type="dcterms:W3CDTF">2016-06-28T17:10:33Z</dcterms:modified>
</cp:coreProperties>
</file>